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1" d="100"/>
          <a:sy n="121" d="100"/>
        </p:scale>
        <p:origin x="-80" y="10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3115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94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9877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284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793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2505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95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470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0721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728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1005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FA75E-E418-D446-93B1-551F37ECCC12}" type="datetimeFigureOut">
              <a:rPr lang="nl-NL" smtClean="0"/>
              <a:t>24-12-14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7496A-2803-8F43-AF87-33BBD24AB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685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571603" y="1095375"/>
            <a:ext cx="3847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96"/>
          <p:cNvSpPr txBox="1"/>
          <p:nvPr/>
        </p:nvSpPr>
        <p:spPr>
          <a:xfrm>
            <a:off x="1870165" y="1697236"/>
            <a:ext cx="2520000" cy="71558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b="1" dirty="0" smtClean="0">
                <a:latin typeface="Arial" pitchFamily="34" charset="0"/>
                <a:cs typeface="Arial" pitchFamily="34" charset="0"/>
              </a:rPr>
              <a:t>Registratie 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Voltooiing van het inschrijfformulier  </a:t>
            </a:r>
          </a:p>
          <a:p>
            <a:pPr algn="just"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Afnemen van bloedmonsters</a:t>
            </a:r>
          </a:p>
          <a:p>
            <a:pPr algn="just"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Verzamelen van aanvullende laboratoriumgegevens (indien beschikbaar)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97"/>
          <p:cNvSpPr txBox="1"/>
          <p:nvPr/>
        </p:nvSpPr>
        <p:spPr>
          <a:xfrm>
            <a:off x="2214546" y="785794"/>
            <a:ext cx="1800000" cy="60785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b="1" dirty="0" smtClean="0">
                <a:latin typeface="Arial" pitchFamily="34" charset="0"/>
                <a:cs typeface="Arial" pitchFamily="34" charset="0"/>
              </a:rPr>
              <a:t>Registratie populatie </a:t>
            </a:r>
          </a:p>
          <a:p>
            <a:pPr algn="just">
              <a:spcBef>
                <a:spcPts val="300"/>
              </a:spcBef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Pati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ënten met de diagnose erfelijke TTP of patiënten met vermoeden van erfelijke TTP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99"/>
          <p:cNvSpPr txBox="1"/>
          <p:nvPr/>
        </p:nvSpPr>
        <p:spPr>
          <a:xfrm>
            <a:off x="1873190" y="2606248"/>
            <a:ext cx="2520000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Routine en moleculaire analyses om ADAMTS13 status te     bevestigen (lokaal / centraal / ander erkend laboratorium)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00"/>
          <p:cNvSpPr txBox="1"/>
          <p:nvPr/>
        </p:nvSpPr>
        <p:spPr>
          <a:xfrm>
            <a:off x="1810320" y="3434777"/>
            <a:ext cx="1188000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nl-NL" sz="700" dirty="0" smtClean="0">
                <a:latin typeface="Arial" pitchFamily="34" charset="0"/>
                <a:cs typeface="Arial" pitchFamily="34" charset="0"/>
              </a:rPr>
              <a:t>Pati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ënten met bevestigde erfelijke TT</a:t>
            </a:r>
          </a:p>
        </p:txBody>
      </p:sp>
      <p:sp>
        <p:nvSpPr>
          <p:cNvPr id="9" name="TextBox 101"/>
          <p:cNvSpPr txBox="1"/>
          <p:nvPr/>
        </p:nvSpPr>
        <p:spPr>
          <a:xfrm>
            <a:off x="3109016" y="3437626"/>
            <a:ext cx="1338025" cy="30777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nl-NL" sz="700" dirty="0" smtClean="0">
                <a:latin typeface="Arial" pitchFamily="34" charset="0"/>
                <a:cs typeface="Arial" pitchFamily="34" charset="0"/>
              </a:rPr>
              <a:t>Pati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ënten met vermoeden van erfelijke TTP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3"/>
          <p:cNvSpPr txBox="1"/>
          <p:nvPr/>
        </p:nvSpPr>
        <p:spPr>
          <a:xfrm>
            <a:off x="2370933" y="5455902"/>
            <a:ext cx="1512000" cy="30777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700" dirty="0" smtClean="0">
                <a:latin typeface="Arial" pitchFamily="34" charset="0"/>
                <a:cs typeface="Arial" pitchFamily="34" charset="0"/>
              </a:rPr>
              <a:t>Data invoeren in registratie database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4"/>
          <p:cNvSpPr txBox="1"/>
          <p:nvPr/>
        </p:nvSpPr>
        <p:spPr>
          <a:xfrm>
            <a:off x="2377104" y="5932712"/>
            <a:ext cx="1512000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nl-NL" sz="700" dirty="0" smtClean="0">
                <a:latin typeface="Arial" pitchFamily="34" charset="0"/>
                <a:cs typeface="Arial" pitchFamily="34" charset="0"/>
              </a:rPr>
              <a:t>Analyses zullen zich focussen op, maar zijn niet beperkt tot, pati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ënten met bevestigde erfelijke TTP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5"/>
          <p:cNvSpPr txBox="1"/>
          <p:nvPr/>
        </p:nvSpPr>
        <p:spPr>
          <a:xfrm>
            <a:off x="5105601" y="785793"/>
            <a:ext cx="1800000" cy="60785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nl-NL" sz="1000" b="1" dirty="0" smtClean="0">
                <a:latin typeface="Arial" pitchFamily="34" charset="0"/>
                <a:cs typeface="Arial" pitchFamily="34" charset="0"/>
              </a:rPr>
              <a:t>Registratie populatie </a:t>
            </a:r>
          </a:p>
          <a:p>
            <a:pPr algn="just">
              <a:spcBef>
                <a:spcPts val="300"/>
              </a:spcBef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Familieleden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 van pati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ënten met de diagnose erfelijke TTP of van patiënten met vermoeden van erfelijke 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TTP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Arrow Connector 112"/>
          <p:cNvCxnSpPr>
            <a:stCxn id="6" idx="3"/>
            <a:endCxn id="12" idx="1"/>
          </p:cNvCxnSpPr>
          <p:nvPr/>
        </p:nvCxnSpPr>
        <p:spPr>
          <a:xfrm flipV="1">
            <a:off x="4014546" y="1089723"/>
            <a:ext cx="1091055" cy="1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17"/>
          <p:cNvCxnSpPr/>
          <p:nvPr/>
        </p:nvCxnSpPr>
        <p:spPr>
          <a:xfrm rot="5400000">
            <a:off x="2982382" y="1548000"/>
            <a:ext cx="306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19"/>
          <p:cNvCxnSpPr>
            <a:stCxn id="12" idx="2"/>
          </p:cNvCxnSpPr>
          <p:nvPr/>
        </p:nvCxnSpPr>
        <p:spPr>
          <a:xfrm flipH="1">
            <a:off x="6000645" y="1393652"/>
            <a:ext cx="4956" cy="298165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1"/>
          <p:cNvSpPr txBox="1"/>
          <p:nvPr/>
        </p:nvSpPr>
        <p:spPr>
          <a:xfrm>
            <a:off x="4698642" y="1699858"/>
            <a:ext cx="2611671" cy="106182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b="1" dirty="0" smtClean="0">
                <a:latin typeface="Arial" pitchFamily="34" charset="0"/>
                <a:cs typeface="Arial" pitchFamily="34" charset="0"/>
              </a:rPr>
              <a:t>Registratie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Voltooiing van het inschrijfformulier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Afnemen van 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bloedmonsters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Routine en moleculaire analyses om ADAMTS13 status te     bevestigen (lokaal / centraal / 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ander erkend laboratorium)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Verzamelen van aanvullende laboratorium data (indien beschikbaar)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1893784" y="4286256"/>
            <a:ext cx="2448000" cy="98488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Follow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-up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Voltooiing van de vragenlijst</a:t>
            </a:r>
          </a:p>
          <a:p>
            <a:pPr algn="just"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Afnemen van bloedmonsters </a:t>
            </a:r>
          </a:p>
          <a:p>
            <a:pPr marL="72000" indent="-72000"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Laboratoriumonderzoek (lokaal</a:t>
            </a:r>
            <a:r>
              <a:rPr lang="nl-NL" sz="700" dirty="0" smtClean="0">
                <a:latin typeface="Arial" pitchFamily="34" charset="0"/>
                <a:cs typeface="Arial" pitchFamily="34" charset="0"/>
              </a:rPr>
              <a:t> / centraal / ander erkend laboratorium)</a:t>
            </a:r>
            <a:endParaRPr lang="nl-NL" sz="7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300"/>
              </a:spcBef>
              <a:buFont typeface="Wingdings" pitchFamily="2" charset="2"/>
              <a:buChar char="§"/>
            </a:pPr>
            <a:r>
              <a:rPr lang="nl-NL" sz="700" dirty="0" smtClean="0">
                <a:latin typeface="Arial" pitchFamily="34" charset="0"/>
                <a:cs typeface="Arial" pitchFamily="34" charset="0"/>
              </a:rPr>
              <a:t>Verzamelen van aanvullende laboratorium data (indien beschikbaar)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Elbow Connector 38"/>
          <p:cNvCxnSpPr>
            <a:stCxn id="7" idx="2"/>
            <a:endCxn id="8" idx="0"/>
          </p:cNvCxnSpPr>
          <p:nvPr/>
        </p:nvCxnSpPr>
        <p:spPr>
          <a:xfrm rot="5400000">
            <a:off x="2508379" y="2809966"/>
            <a:ext cx="520752" cy="72887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45"/>
          <p:cNvCxnSpPr>
            <a:stCxn id="9" idx="2"/>
            <a:endCxn id="17" idx="0"/>
          </p:cNvCxnSpPr>
          <p:nvPr/>
        </p:nvCxnSpPr>
        <p:spPr>
          <a:xfrm rot="5400000">
            <a:off x="3177481" y="3685707"/>
            <a:ext cx="540853" cy="66024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65"/>
          <p:cNvCxnSpPr>
            <a:stCxn id="10" idx="2"/>
          </p:cNvCxnSpPr>
          <p:nvPr/>
        </p:nvCxnSpPr>
        <p:spPr>
          <a:xfrm>
            <a:off x="3126933" y="5763679"/>
            <a:ext cx="0" cy="16565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67"/>
          <p:cNvCxnSpPr/>
          <p:nvPr/>
        </p:nvCxnSpPr>
        <p:spPr>
          <a:xfrm rot="16200000" flipH="1">
            <a:off x="2984854" y="2465988"/>
            <a:ext cx="288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hape 43"/>
          <p:cNvCxnSpPr>
            <a:stCxn id="16" idx="2"/>
            <a:endCxn id="10" idx="3"/>
          </p:cNvCxnSpPr>
          <p:nvPr/>
        </p:nvCxnSpPr>
        <p:spPr>
          <a:xfrm rot="5400000">
            <a:off x="3519654" y="3124967"/>
            <a:ext cx="2848104" cy="2121545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hape 47"/>
          <p:cNvCxnSpPr/>
          <p:nvPr/>
        </p:nvCxnSpPr>
        <p:spPr>
          <a:xfrm>
            <a:off x="3131999" y="3175200"/>
            <a:ext cx="720000" cy="262800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50"/>
          <p:cNvCxnSpPr/>
          <p:nvPr/>
        </p:nvCxnSpPr>
        <p:spPr>
          <a:xfrm rot="16200000" flipH="1">
            <a:off x="2629320" y="3519000"/>
            <a:ext cx="270000" cy="720000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5"/>
          <p:cNvCxnSpPr>
            <a:stCxn id="8" idx="1"/>
            <a:endCxn id="10" idx="1"/>
          </p:cNvCxnSpPr>
          <p:nvPr/>
        </p:nvCxnSpPr>
        <p:spPr>
          <a:xfrm rot="10800000" flipH="1" flipV="1">
            <a:off x="1810319" y="3588665"/>
            <a:ext cx="560613" cy="2021125"/>
          </a:xfrm>
          <a:prstGeom prst="bentConnector3">
            <a:avLst>
              <a:gd name="adj1" fmla="val -40777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hape 44"/>
          <p:cNvCxnSpPr/>
          <p:nvPr/>
        </p:nvCxnSpPr>
        <p:spPr>
          <a:xfrm flipH="1">
            <a:off x="3109016" y="3571875"/>
            <a:ext cx="1350000" cy="1872000"/>
          </a:xfrm>
          <a:prstGeom prst="bentConnector4">
            <a:avLst>
              <a:gd name="adj1" fmla="val -17317"/>
              <a:gd name="adj2" fmla="val 9158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35"/>
          <p:cNvCxnSpPr/>
          <p:nvPr/>
        </p:nvCxnSpPr>
        <p:spPr>
          <a:xfrm rot="16200000" flipH="1">
            <a:off x="3031200" y="5224233"/>
            <a:ext cx="161441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59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165</Words>
  <Application>Microsoft Macintosh PowerPoint</Application>
  <PresentationFormat>Diavoorstelling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2" baseType="lpstr">
      <vt:lpstr>Office-thema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Frederike Bult</dc:creator>
  <cp:lastModifiedBy>Frederike Bult</cp:lastModifiedBy>
  <cp:revision>5</cp:revision>
  <dcterms:created xsi:type="dcterms:W3CDTF">2014-12-24T14:28:22Z</dcterms:created>
  <dcterms:modified xsi:type="dcterms:W3CDTF">2014-12-24T15:09:43Z</dcterms:modified>
</cp:coreProperties>
</file>